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5" r:id="rId4"/>
    <p:sldId id="290" r:id="rId5"/>
    <p:sldId id="288" r:id="rId6"/>
    <p:sldId id="260" r:id="rId7"/>
    <p:sldId id="284" r:id="rId8"/>
    <p:sldId id="291" r:id="rId9"/>
    <p:sldId id="264" r:id="rId10"/>
    <p:sldId id="298" r:id="rId11"/>
    <p:sldId id="299" r:id="rId12"/>
    <p:sldId id="294" r:id="rId13"/>
    <p:sldId id="295" r:id="rId14"/>
    <p:sldId id="296" r:id="rId15"/>
    <p:sldId id="281" r:id="rId16"/>
    <p:sldId id="292" r:id="rId17"/>
    <p:sldId id="261" r:id="rId18"/>
    <p:sldId id="270" r:id="rId19"/>
    <p:sldId id="268" r:id="rId20"/>
    <p:sldId id="271" r:id="rId21"/>
    <p:sldId id="29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04" autoAdjust="0"/>
    <p:restoredTop sz="94575" autoAdjust="0"/>
  </p:normalViewPr>
  <p:slideViewPr>
    <p:cSldViewPr>
      <p:cViewPr varScale="1">
        <p:scale>
          <a:sx n="53" d="100"/>
          <a:sy n="53" d="100"/>
        </p:scale>
        <p:origin x="-5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B62D13-23DE-4141-A799-E3AEB232E866}" type="doc">
      <dgm:prSet loTypeId="urn:microsoft.com/office/officeart/2005/8/layout/radial1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E02E266-4E84-412F-9194-DAC4B8DC98F4}">
      <dgm:prSet phldrT="[Text]" custT="1"/>
      <dgm:spPr/>
      <dgm:t>
        <a:bodyPr/>
        <a:lstStyle/>
        <a:p>
          <a:r>
            <a:rPr lang="en-US" sz="1800" b="1" dirty="0" smtClean="0"/>
            <a:t>Hypothermia</a:t>
          </a:r>
          <a:endParaRPr lang="en-US" sz="1800" b="1" dirty="0"/>
        </a:p>
      </dgm:t>
    </dgm:pt>
    <dgm:pt modelId="{CF903197-D4D4-4A5B-890F-18DD0FAB3574}" type="parTrans" cxnId="{B1CDEF72-E86F-4A27-B4F1-37BE8086209B}">
      <dgm:prSet/>
      <dgm:spPr/>
      <dgm:t>
        <a:bodyPr/>
        <a:lstStyle/>
        <a:p>
          <a:endParaRPr lang="en-US" sz="2800" b="1"/>
        </a:p>
      </dgm:t>
    </dgm:pt>
    <dgm:pt modelId="{E802D785-F0C1-425C-BA71-40508DD76332}" type="sibTrans" cxnId="{B1CDEF72-E86F-4A27-B4F1-37BE8086209B}">
      <dgm:prSet/>
      <dgm:spPr/>
      <dgm:t>
        <a:bodyPr/>
        <a:lstStyle/>
        <a:p>
          <a:endParaRPr lang="en-US" sz="2800" b="1"/>
        </a:p>
      </dgm:t>
    </dgm:pt>
    <dgm:pt modelId="{966C5790-A5AB-47D9-9C15-775F9B0F8075}">
      <dgm:prSet phldrT="[Text]" custT="1"/>
      <dgm:spPr/>
      <dgm:t>
        <a:bodyPr/>
        <a:lstStyle/>
        <a:p>
          <a:r>
            <a:rPr lang="en-US" sz="2000" b="1" dirty="0" smtClean="0"/>
            <a:t>Hypoglycemia</a:t>
          </a:r>
        </a:p>
        <a:p>
          <a:r>
            <a:rPr lang="en-US" sz="2000" b="1" dirty="0" smtClean="0"/>
            <a:t>Metabolic acidosis</a:t>
          </a:r>
        </a:p>
        <a:p>
          <a:r>
            <a:rPr lang="en-US" sz="2000" b="1" dirty="0" smtClean="0"/>
            <a:t>Poor weight gain</a:t>
          </a:r>
          <a:endParaRPr lang="en-US" sz="2000" b="1" dirty="0"/>
        </a:p>
      </dgm:t>
    </dgm:pt>
    <dgm:pt modelId="{4F95821F-1C73-41C7-8DF3-73491483724F}" type="parTrans" cxnId="{6FAF36A5-D4E9-48B3-B6ED-9C31DD69A928}">
      <dgm:prSet custT="1"/>
      <dgm:spPr/>
      <dgm:t>
        <a:bodyPr/>
        <a:lstStyle/>
        <a:p>
          <a:endParaRPr lang="en-US" sz="800" b="1"/>
        </a:p>
      </dgm:t>
    </dgm:pt>
    <dgm:pt modelId="{FA070AD0-16FE-4629-B572-A8527D00C4DA}" type="sibTrans" cxnId="{6FAF36A5-D4E9-48B3-B6ED-9C31DD69A928}">
      <dgm:prSet/>
      <dgm:spPr/>
      <dgm:t>
        <a:bodyPr/>
        <a:lstStyle/>
        <a:p>
          <a:endParaRPr lang="en-US" sz="2800" b="1"/>
        </a:p>
      </dgm:t>
    </dgm:pt>
    <dgm:pt modelId="{3A426AB2-E7E3-429F-864A-797A050FD18B}">
      <dgm:prSet phldrT="[Text]" custT="1"/>
      <dgm:spPr/>
      <dgm:t>
        <a:bodyPr/>
        <a:lstStyle/>
        <a:p>
          <a:r>
            <a:rPr lang="en-US" sz="2000" b="1" dirty="0" smtClean="0"/>
            <a:t>Myocardial dysfunction</a:t>
          </a:r>
        </a:p>
        <a:p>
          <a:r>
            <a:rPr lang="en-US" sz="2000" b="1" dirty="0" smtClean="0"/>
            <a:t>Shock</a:t>
          </a:r>
          <a:endParaRPr lang="en-US" sz="2000" b="1" dirty="0"/>
        </a:p>
      </dgm:t>
    </dgm:pt>
    <dgm:pt modelId="{6CBEB0D2-6F93-43CF-A6B1-1B342C9FF4F7}" type="parTrans" cxnId="{6E80A42A-0B20-4726-9EE1-B61FD51837DA}">
      <dgm:prSet custT="1"/>
      <dgm:spPr/>
      <dgm:t>
        <a:bodyPr/>
        <a:lstStyle/>
        <a:p>
          <a:endParaRPr lang="en-US" sz="800" b="1"/>
        </a:p>
      </dgm:t>
    </dgm:pt>
    <dgm:pt modelId="{46CC10BC-0952-429F-9E4D-5A4167520602}" type="sibTrans" cxnId="{6E80A42A-0B20-4726-9EE1-B61FD51837DA}">
      <dgm:prSet/>
      <dgm:spPr/>
      <dgm:t>
        <a:bodyPr/>
        <a:lstStyle/>
        <a:p>
          <a:endParaRPr lang="en-US" sz="2800" b="1"/>
        </a:p>
      </dgm:t>
    </dgm:pt>
    <dgm:pt modelId="{29BD41C6-BDEE-4564-AAFA-41CAFCCFD62E}">
      <dgm:prSet phldrT="[Text]" custT="1"/>
      <dgm:spPr/>
      <dgm:t>
        <a:bodyPr/>
        <a:lstStyle/>
        <a:p>
          <a:r>
            <a:rPr lang="en-US" sz="2000" b="1" dirty="0" smtClean="0"/>
            <a:t>Neurological injuries</a:t>
          </a:r>
          <a:endParaRPr lang="en-US" sz="2000" b="1" dirty="0"/>
        </a:p>
      </dgm:t>
    </dgm:pt>
    <dgm:pt modelId="{439D0C12-E41B-4F4B-96E7-56BB1A6F7FA1}" type="parTrans" cxnId="{99E3679E-00D6-4668-A24E-BFC09EE8AD74}">
      <dgm:prSet custT="1"/>
      <dgm:spPr/>
      <dgm:t>
        <a:bodyPr/>
        <a:lstStyle/>
        <a:p>
          <a:endParaRPr lang="en-US" sz="800" b="1"/>
        </a:p>
      </dgm:t>
    </dgm:pt>
    <dgm:pt modelId="{1C21E010-0E67-43F3-AB10-AEAD73FBF5BD}" type="sibTrans" cxnId="{99E3679E-00D6-4668-A24E-BFC09EE8AD74}">
      <dgm:prSet/>
      <dgm:spPr/>
      <dgm:t>
        <a:bodyPr/>
        <a:lstStyle/>
        <a:p>
          <a:endParaRPr lang="en-US" sz="2800" b="1"/>
        </a:p>
      </dgm:t>
    </dgm:pt>
    <dgm:pt modelId="{5A8F1746-981D-49E5-A6B6-CBC4B47FD7F8}">
      <dgm:prSet phldrT="[Text]" custT="1"/>
      <dgm:spPr/>
      <dgm:t>
        <a:bodyPr/>
        <a:lstStyle/>
        <a:p>
          <a:r>
            <a:rPr lang="en-US" sz="2000" b="1" dirty="0" smtClean="0"/>
            <a:t>Hypoxia</a:t>
          </a:r>
        </a:p>
        <a:p>
          <a:r>
            <a:rPr lang="en-US" sz="2000" b="1" dirty="0" smtClean="0"/>
            <a:t>Apneas</a:t>
          </a:r>
        </a:p>
        <a:p>
          <a:r>
            <a:rPr lang="en-US" sz="2000" b="1" dirty="0" smtClean="0"/>
            <a:t>PPHN</a:t>
          </a:r>
          <a:endParaRPr lang="en-US" sz="2000" b="1" dirty="0"/>
        </a:p>
      </dgm:t>
    </dgm:pt>
    <dgm:pt modelId="{84F8D468-1524-4F98-A8F6-67C7A3F8D19B}" type="parTrans" cxnId="{5FF4B5E9-135F-40CF-A9B7-4C3F7D873DFF}">
      <dgm:prSet custT="1"/>
      <dgm:spPr/>
      <dgm:t>
        <a:bodyPr/>
        <a:lstStyle/>
        <a:p>
          <a:endParaRPr lang="en-US" sz="800" b="1"/>
        </a:p>
      </dgm:t>
    </dgm:pt>
    <dgm:pt modelId="{9EA811D5-ABBC-4613-B9C2-567DB6A217AF}" type="sibTrans" cxnId="{5FF4B5E9-135F-40CF-A9B7-4C3F7D873DFF}">
      <dgm:prSet/>
      <dgm:spPr/>
      <dgm:t>
        <a:bodyPr/>
        <a:lstStyle/>
        <a:p>
          <a:endParaRPr lang="en-US" sz="2800" b="1"/>
        </a:p>
      </dgm:t>
    </dgm:pt>
    <dgm:pt modelId="{CB694BF1-BFDF-4636-B0CC-F956C5BBED29}">
      <dgm:prSet/>
      <dgm:spPr/>
      <dgm:t>
        <a:bodyPr/>
        <a:lstStyle/>
        <a:p>
          <a:r>
            <a:rPr lang="en-US" b="1" dirty="0" smtClean="0"/>
            <a:t>Coagulopathy</a:t>
          </a:r>
          <a:endParaRPr lang="en-US" b="1" dirty="0"/>
        </a:p>
      </dgm:t>
    </dgm:pt>
    <dgm:pt modelId="{A10FDED3-953C-45E4-B4C2-CC955DE0E758}" type="parTrans" cxnId="{F01782E7-CA8F-4073-A12E-3A898ACD3069}">
      <dgm:prSet/>
      <dgm:spPr/>
      <dgm:t>
        <a:bodyPr/>
        <a:lstStyle/>
        <a:p>
          <a:endParaRPr lang="en-US"/>
        </a:p>
      </dgm:t>
    </dgm:pt>
    <dgm:pt modelId="{0A0D9CB1-E0BE-4C45-A11E-B63DB340D6D9}" type="sibTrans" cxnId="{F01782E7-CA8F-4073-A12E-3A898ACD3069}">
      <dgm:prSet/>
      <dgm:spPr/>
      <dgm:t>
        <a:bodyPr/>
        <a:lstStyle/>
        <a:p>
          <a:endParaRPr lang="en-US"/>
        </a:p>
      </dgm:t>
    </dgm:pt>
    <dgm:pt modelId="{AFE9AD5B-0E09-479F-A9A9-F7001D3C77B0}">
      <dgm:prSet/>
      <dgm:spPr/>
      <dgm:t>
        <a:bodyPr/>
        <a:lstStyle/>
        <a:p>
          <a:r>
            <a:rPr lang="en-US" dirty="0" smtClean="0"/>
            <a:t>Sepsis</a:t>
          </a:r>
          <a:endParaRPr lang="en-US" dirty="0"/>
        </a:p>
      </dgm:t>
    </dgm:pt>
    <dgm:pt modelId="{F3496D0F-C568-4A0D-BCC9-35E2F878715A}" type="parTrans" cxnId="{01826504-00C3-4463-B566-F0495C3D9BE4}">
      <dgm:prSet/>
      <dgm:spPr/>
      <dgm:t>
        <a:bodyPr/>
        <a:lstStyle/>
        <a:p>
          <a:endParaRPr lang="en-US"/>
        </a:p>
      </dgm:t>
    </dgm:pt>
    <dgm:pt modelId="{C637B3DE-2371-4295-83E5-74E38147D7F6}" type="sibTrans" cxnId="{01826504-00C3-4463-B566-F0495C3D9BE4}">
      <dgm:prSet/>
      <dgm:spPr/>
      <dgm:t>
        <a:bodyPr/>
        <a:lstStyle/>
        <a:p>
          <a:endParaRPr lang="en-US"/>
        </a:p>
      </dgm:t>
    </dgm:pt>
    <dgm:pt modelId="{A4E8A5C2-3DD6-4A31-A7BE-20DBA0494FFD}" type="pres">
      <dgm:prSet presAssocID="{1DB62D13-23DE-4141-A799-E3AEB232E86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E2E3AF7-EBEC-435A-9A1B-13FC36A3C317}" type="pres">
      <dgm:prSet presAssocID="{CE02E266-4E84-412F-9194-DAC4B8DC98F4}" presName="centerShape" presStyleLbl="node0" presStyleIdx="0" presStyleCnt="1" custScaleX="148448"/>
      <dgm:spPr/>
      <dgm:t>
        <a:bodyPr/>
        <a:lstStyle/>
        <a:p>
          <a:endParaRPr lang="en-US"/>
        </a:p>
      </dgm:t>
    </dgm:pt>
    <dgm:pt modelId="{BD92680A-96DB-447C-A6CC-16063D6E859C}" type="pres">
      <dgm:prSet presAssocID="{4F95821F-1C73-41C7-8DF3-73491483724F}" presName="Name9" presStyleLbl="parChTrans1D2" presStyleIdx="0" presStyleCnt="6"/>
      <dgm:spPr/>
      <dgm:t>
        <a:bodyPr/>
        <a:lstStyle/>
        <a:p>
          <a:endParaRPr lang="en-US"/>
        </a:p>
      </dgm:t>
    </dgm:pt>
    <dgm:pt modelId="{B01E3E5A-201E-41EE-A3BF-B13D1AD9DE3B}" type="pres">
      <dgm:prSet presAssocID="{4F95821F-1C73-41C7-8DF3-73491483724F}" presName="connTx" presStyleLbl="parChTrans1D2" presStyleIdx="0" presStyleCnt="6"/>
      <dgm:spPr/>
      <dgm:t>
        <a:bodyPr/>
        <a:lstStyle/>
        <a:p>
          <a:endParaRPr lang="en-US"/>
        </a:p>
      </dgm:t>
    </dgm:pt>
    <dgm:pt modelId="{2C8AF374-9C31-4376-B6E6-18E979F2FDF8}" type="pres">
      <dgm:prSet presAssocID="{966C5790-A5AB-47D9-9C15-775F9B0F8075}" presName="node" presStyleLbl="node1" presStyleIdx="0" presStyleCnt="6" custScaleX="221168" custScaleY="907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0AF50C-F02B-4C3E-80EB-21C4F68090C7}" type="pres">
      <dgm:prSet presAssocID="{6CBEB0D2-6F93-43CF-A6B1-1B342C9FF4F7}" presName="Name9" presStyleLbl="parChTrans1D2" presStyleIdx="1" presStyleCnt="6"/>
      <dgm:spPr/>
      <dgm:t>
        <a:bodyPr/>
        <a:lstStyle/>
        <a:p>
          <a:endParaRPr lang="en-US"/>
        </a:p>
      </dgm:t>
    </dgm:pt>
    <dgm:pt modelId="{56202244-7579-48DB-A6F9-2838E6A1C448}" type="pres">
      <dgm:prSet presAssocID="{6CBEB0D2-6F93-43CF-A6B1-1B342C9FF4F7}" presName="connTx" presStyleLbl="parChTrans1D2" presStyleIdx="1" presStyleCnt="6"/>
      <dgm:spPr/>
      <dgm:t>
        <a:bodyPr/>
        <a:lstStyle/>
        <a:p>
          <a:endParaRPr lang="en-US"/>
        </a:p>
      </dgm:t>
    </dgm:pt>
    <dgm:pt modelId="{A6398629-51F0-445F-A309-4A66F758A8C3}" type="pres">
      <dgm:prSet presAssocID="{3A426AB2-E7E3-429F-864A-797A050FD18B}" presName="node" presStyleLbl="node1" presStyleIdx="1" presStyleCnt="6" custScaleX="172606" custScaleY="84554" custRadScaleRad="164229" custRadScaleInc="310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96F25F-95D5-48F4-811C-4DB88B1AB1B3}" type="pres">
      <dgm:prSet presAssocID="{439D0C12-E41B-4F4B-96E7-56BB1A6F7FA1}" presName="Name9" presStyleLbl="parChTrans1D2" presStyleIdx="2" presStyleCnt="6"/>
      <dgm:spPr/>
      <dgm:t>
        <a:bodyPr/>
        <a:lstStyle/>
        <a:p>
          <a:endParaRPr lang="en-US"/>
        </a:p>
      </dgm:t>
    </dgm:pt>
    <dgm:pt modelId="{9D1D8FB9-A9E6-48E5-BD4E-A78DBCCFCBE6}" type="pres">
      <dgm:prSet presAssocID="{439D0C12-E41B-4F4B-96E7-56BB1A6F7FA1}" presName="connTx" presStyleLbl="parChTrans1D2" presStyleIdx="2" presStyleCnt="6"/>
      <dgm:spPr/>
      <dgm:t>
        <a:bodyPr/>
        <a:lstStyle/>
        <a:p>
          <a:endParaRPr lang="en-US"/>
        </a:p>
      </dgm:t>
    </dgm:pt>
    <dgm:pt modelId="{A3BE2D3C-30E7-4F8E-90FE-55CBB8ECEAAE}" type="pres">
      <dgm:prSet presAssocID="{29BD41C6-BDEE-4564-AAFA-41CAFCCFD62E}" presName="node" presStyleLbl="node1" presStyleIdx="2" presStyleCnt="6" custScaleX="208938" custScaleY="69877" custRadScaleRad="168314" custRadScaleInc="-352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49018B-A687-445A-85BF-17905A879DC7}" type="pres">
      <dgm:prSet presAssocID="{A10FDED3-953C-45E4-B4C2-CC955DE0E758}" presName="Name9" presStyleLbl="parChTrans1D2" presStyleIdx="3" presStyleCnt="6"/>
      <dgm:spPr/>
      <dgm:t>
        <a:bodyPr/>
        <a:lstStyle/>
        <a:p>
          <a:endParaRPr lang="en-US"/>
        </a:p>
      </dgm:t>
    </dgm:pt>
    <dgm:pt modelId="{B65A9650-B5BB-496F-9077-8796EA878DDB}" type="pres">
      <dgm:prSet presAssocID="{A10FDED3-953C-45E4-B4C2-CC955DE0E758}" presName="connTx" presStyleLbl="parChTrans1D2" presStyleIdx="3" presStyleCnt="6"/>
      <dgm:spPr/>
      <dgm:t>
        <a:bodyPr/>
        <a:lstStyle/>
        <a:p>
          <a:endParaRPr lang="en-US"/>
        </a:p>
      </dgm:t>
    </dgm:pt>
    <dgm:pt modelId="{53A0BACB-DA86-4921-9658-0E6DCEFF2075}" type="pres">
      <dgm:prSet presAssocID="{CB694BF1-BFDF-4636-B0CC-F956C5BBED29}" presName="node" presStyleLbl="node1" presStyleIdx="3" presStyleCnt="6" custScaleX="194274" custScaleY="67804" custRadScaleRad="112805" custRadScaleInc="-40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180FED-CFA0-4158-AF34-07B05C50D24B}" type="pres">
      <dgm:prSet presAssocID="{F3496D0F-C568-4A0D-BCC9-35E2F878715A}" presName="Name9" presStyleLbl="parChTrans1D2" presStyleIdx="4" presStyleCnt="6"/>
      <dgm:spPr/>
      <dgm:t>
        <a:bodyPr/>
        <a:lstStyle/>
        <a:p>
          <a:endParaRPr lang="en-US"/>
        </a:p>
      </dgm:t>
    </dgm:pt>
    <dgm:pt modelId="{8EEDA2E6-65B8-4B0E-B6B0-76545F25C843}" type="pres">
      <dgm:prSet presAssocID="{F3496D0F-C568-4A0D-BCC9-35E2F878715A}" presName="connTx" presStyleLbl="parChTrans1D2" presStyleIdx="4" presStyleCnt="6"/>
      <dgm:spPr/>
      <dgm:t>
        <a:bodyPr/>
        <a:lstStyle/>
        <a:p>
          <a:endParaRPr lang="en-US"/>
        </a:p>
      </dgm:t>
    </dgm:pt>
    <dgm:pt modelId="{F40776F5-64C9-4629-8B91-B5FC0C1B5828}" type="pres">
      <dgm:prSet presAssocID="{AFE9AD5B-0E09-479F-A9A9-F7001D3C77B0}" presName="node" presStyleLbl="node1" presStyleIdx="4" presStyleCnt="6" custScaleX="180659" custScaleY="65432" custRadScaleRad="150336" custRadScaleInc="294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FAC3D3-F32F-4D17-AE5B-C9DE49EDD861}" type="pres">
      <dgm:prSet presAssocID="{84F8D468-1524-4F98-A8F6-67C7A3F8D19B}" presName="Name9" presStyleLbl="parChTrans1D2" presStyleIdx="5" presStyleCnt="6"/>
      <dgm:spPr/>
      <dgm:t>
        <a:bodyPr/>
        <a:lstStyle/>
        <a:p>
          <a:endParaRPr lang="en-US"/>
        </a:p>
      </dgm:t>
    </dgm:pt>
    <dgm:pt modelId="{7C628DDA-71A8-40C8-BE93-530241B5E3BE}" type="pres">
      <dgm:prSet presAssocID="{84F8D468-1524-4F98-A8F6-67C7A3F8D19B}" presName="connTx" presStyleLbl="parChTrans1D2" presStyleIdx="5" presStyleCnt="6"/>
      <dgm:spPr/>
      <dgm:t>
        <a:bodyPr/>
        <a:lstStyle/>
        <a:p>
          <a:endParaRPr lang="en-US"/>
        </a:p>
      </dgm:t>
    </dgm:pt>
    <dgm:pt modelId="{440F4FBE-8AC5-4944-9653-356292850334}" type="pres">
      <dgm:prSet presAssocID="{5A8F1746-981D-49E5-A6B6-CBC4B47FD7F8}" presName="node" presStyleLbl="node1" presStyleIdx="5" presStyleCnt="6" custScaleX="168693" custScaleY="80046" custRadScaleRad="166100" custRadScaleInc="-4049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8C6810D-9267-4183-9E10-420FA74F8654}" type="presOf" srcId="{29BD41C6-BDEE-4564-AAFA-41CAFCCFD62E}" destId="{A3BE2D3C-30E7-4F8E-90FE-55CBB8ECEAAE}" srcOrd="0" destOrd="0" presId="urn:microsoft.com/office/officeart/2005/8/layout/radial1"/>
    <dgm:cxn modelId="{3721D596-62B0-4B68-85EE-96ED31B4AE4D}" type="presOf" srcId="{3A426AB2-E7E3-429F-864A-797A050FD18B}" destId="{A6398629-51F0-445F-A309-4A66F758A8C3}" srcOrd="0" destOrd="0" presId="urn:microsoft.com/office/officeart/2005/8/layout/radial1"/>
    <dgm:cxn modelId="{40237EBA-BC31-4D65-B5DF-CDFEE8474350}" type="presOf" srcId="{439D0C12-E41B-4F4B-96E7-56BB1A6F7FA1}" destId="{6B96F25F-95D5-48F4-811C-4DB88B1AB1B3}" srcOrd="0" destOrd="0" presId="urn:microsoft.com/office/officeart/2005/8/layout/radial1"/>
    <dgm:cxn modelId="{A912CEB8-E634-44D4-8013-323C3341E8E3}" type="presOf" srcId="{6CBEB0D2-6F93-43CF-A6B1-1B342C9FF4F7}" destId="{040AF50C-F02B-4C3E-80EB-21C4F68090C7}" srcOrd="0" destOrd="0" presId="urn:microsoft.com/office/officeart/2005/8/layout/radial1"/>
    <dgm:cxn modelId="{01826504-00C3-4463-B566-F0495C3D9BE4}" srcId="{CE02E266-4E84-412F-9194-DAC4B8DC98F4}" destId="{AFE9AD5B-0E09-479F-A9A9-F7001D3C77B0}" srcOrd="4" destOrd="0" parTransId="{F3496D0F-C568-4A0D-BCC9-35E2F878715A}" sibTransId="{C637B3DE-2371-4295-83E5-74E38147D7F6}"/>
    <dgm:cxn modelId="{7DF38522-3065-49A3-8FD0-B8741977647A}" type="presOf" srcId="{4F95821F-1C73-41C7-8DF3-73491483724F}" destId="{B01E3E5A-201E-41EE-A3BF-B13D1AD9DE3B}" srcOrd="1" destOrd="0" presId="urn:microsoft.com/office/officeart/2005/8/layout/radial1"/>
    <dgm:cxn modelId="{F01782E7-CA8F-4073-A12E-3A898ACD3069}" srcId="{CE02E266-4E84-412F-9194-DAC4B8DC98F4}" destId="{CB694BF1-BFDF-4636-B0CC-F956C5BBED29}" srcOrd="3" destOrd="0" parTransId="{A10FDED3-953C-45E4-B4C2-CC955DE0E758}" sibTransId="{0A0D9CB1-E0BE-4C45-A11E-B63DB340D6D9}"/>
    <dgm:cxn modelId="{99E3679E-00D6-4668-A24E-BFC09EE8AD74}" srcId="{CE02E266-4E84-412F-9194-DAC4B8DC98F4}" destId="{29BD41C6-BDEE-4564-AAFA-41CAFCCFD62E}" srcOrd="2" destOrd="0" parTransId="{439D0C12-E41B-4F4B-96E7-56BB1A6F7FA1}" sibTransId="{1C21E010-0E67-43F3-AB10-AEAD73FBF5BD}"/>
    <dgm:cxn modelId="{6E80A42A-0B20-4726-9EE1-B61FD51837DA}" srcId="{CE02E266-4E84-412F-9194-DAC4B8DC98F4}" destId="{3A426AB2-E7E3-429F-864A-797A050FD18B}" srcOrd="1" destOrd="0" parTransId="{6CBEB0D2-6F93-43CF-A6B1-1B342C9FF4F7}" sibTransId="{46CC10BC-0952-429F-9E4D-5A4167520602}"/>
    <dgm:cxn modelId="{6FAF36A5-D4E9-48B3-B6ED-9C31DD69A928}" srcId="{CE02E266-4E84-412F-9194-DAC4B8DC98F4}" destId="{966C5790-A5AB-47D9-9C15-775F9B0F8075}" srcOrd="0" destOrd="0" parTransId="{4F95821F-1C73-41C7-8DF3-73491483724F}" sibTransId="{FA070AD0-16FE-4629-B572-A8527D00C4DA}"/>
    <dgm:cxn modelId="{D7EDB52C-46DE-498A-AC6C-728428E00551}" type="presOf" srcId="{439D0C12-E41B-4F4B-96E7-56BB1A6F7FA1}" destId="{9D1D8FB9-A9E6-48E5-BD4E-A78DBCCFCBE6}" srcOrd="1" destOrd="0" presId="urn:microsoft.com/office/officeart/2005/8/layout/radial1"/>
    <dgm:cxn modelId="{08227F43-FA92-475F-87D9-099EDFFAA93A}" type="presOf" srcId="{6CBEB0D2-6F93-43CF-A6B1-1B342C9FF4F7}" destId="{56202244-7579-48DB-A6F9-2838E6A1C448}" srcOrd="1" destOrd="0" presId="urn:microsoft.com/office/officeart/2005/8/layout/radial1"/>
    <dgm:cxn modelId="{3A2440FF-F206-4E7A-BA30-4B5A37DB61D9}" type="presOf" srcId="{4F95821F-1C73-41C7-8DF3-73491483724F}" destId="{BD92680A-96DB-447C-A6CC-16063D6E859C}" srcOrd="0" destOrd="0" presId="urn:microsoft.com/office/officeart/2005/8/layout/radial1"/>
    <dgm:cxn modelId="{D9E7FF52-B123-4B02-9900-0241706F9035}" type="presOf" srcId="{84F8D468-1524-4F98-A8F6-67C7A3F8D19B}" destId="{7C628DDA-71A8-40C8-BE93-530241B5E3BE}" srcOrd="1" destOrd="0" presId="urn:microsoft.com/office/officeart/2005/8/layout/radial1"/>
    <dgm:cxn modelId="{0308EC27-8FAE-4B43-9E39-77B3E5E6176C}" type="presOf" srcId="{CB694BF1-BFDF-4636-B0CC-F956C5BBED29}" destId="{53A0BACB-DA86-4921-9658-0E6DCEFF2075}" srcOrd="0" destOrd="0" presId="urn:microsoft.com/office/officeart/2005/8/layout/radial1"/>
    <dgm:cxn modelId="{5D4F9F77-027F-4897-B555-0A3C3E604AA4}" type="presOf" srcId="{AFE9AD5B-0E09-479F-A9A9-F7001D3C77B0}" destId="{F40776F5-64C9-4629-8B91-B5FC0C1B5828}" srcOrd="0" destOrd="0" presId="urn:microsoft.com/office/officeart/2005/8/layout/radial1"/>
    <dgm:cxn modelId="{DCCBCA55-92BB-4310-A195-1B307122F003}" type="presOf" srcId="{F3496D0F-C568-4A0D-BCC9-35E2F878715A}" destId="{8EEDA2E6-65B8-4B0E-B6B0-76545F25C843}" srcOrd="1" destOrd="0" presId="urn:microsoft.com/office/officeart/2005/8/layout/radial1"/>
    <dgm:cxn modelId="{B1CDEF72-E86F-4A27-B4F1-37BE8086209B}" srcId="{1DB62D13-23DE-4141-A799-E3AEB232E866}" destId="{CE02E266-4E84-412F-9194-DAC4B8DC98F4}" srcOrd="0" destOrd="0" parTransId="{CF903197-D4D4-4A5B-890F-18DD0FAB3574}" sibTransId="{E802D785-F0C1-425C-BA71-40508DD76332}"/>
    <dgm:cxn modelId="{EA2DD563-6639-497F-9FE7-B13756EAE4DE}" type="presOf" srcId="{5A8F1746-981D-49E5-A6B6-CBC4B47FD7F8}" destId="{440F4FBE-8AC5-4944-9653-356292850334}" srcOrd="0" destOrd="0" presId="urn:microsoft.com/office/officeart/2005/8/layout/radial1"/>
    <dgm:cxn modelId="{4730EC0F-DD74-4AAE-A749-87866833B7CB}" type="presOf" srcId="{966C5790-A5AB-47D9-9C15-775F9B0F8075}" destId="{2C8AF374-9C31-4376-B6E6-18E979F2FDF8}" srcOrd="0" destOrd="0" presId="urn:microsoft.com/office/officeart/2005/8/layout/radial1"/>
    <dgm:cxn modelId="{EAD4CE6F-345F-45E8-B880-D81248417732}" type="presOf" srcId="{F3496D0F-C568-4A0D-BCC9-35E2F878715A}" destId="{A5180FED-CFA0-4158-AF34-07B05C50D24B}" srcOrd="0" destOrd="0" presId="urn:microsoft.com/office/officeart/2005/8/layout/radial1"/>
    <dgm:cxn modelId="{E4C460FA-B691-4464-A5DE-83F5F385C0E6}" type="presOf" srcId="{CE02E266-4E84-412F-9194-DAC4B8DC98F4}" destId="{0E2E3AF7-EBEC-435A-9A1B-13FC36A3C317}" srcOrd="0" destOrd="0" presId="urn:microsoft.com/office/officeart/2005/8/layout/radial1"/>
    <dgm:cxn modelId="{7F0F3C1E-DBF9-4D02-98C5-FC178A29DDF4}" type="presOf" srcId="{A10FDED3-953C-45E4-B4C2-CC955DE0E758}" destId="{B65A9650-B5BB-496F-9077-8796EA878DDB}" srcOrd="1" destOrd="0" presId="urn:microsoft.com/office/officeart/2005/8/layout/radial1"/>
    <dgm:cxn modelId="{5FF4B5E9-135F-40CF-A9B7-4C3F7D873DFF}" srcId="{CE02E266-4E84-412F-9194-DAC4B8DC98F4}" destId="{5A8F1746-981D-49E5-A6B6-CBC4B47FD7F8}" srcOrd="5" destOrd="0" parTransId="{84F8D468-1524-4F98-A8F6-67C7A3F8D19B}" sibTransId="{9EA811D5-ABBC-4613-B9C2-567DB6A217AF}"/>
    <dgm:cxn modelId="{F27EF8F1-F6DF-4149-A241-BBEC1CF52619}" type="presOf" srcId="{1DB62D13-23DE-4141-A799-E3AEB232E866}" destId="{A4E8A5C2-3DD6-4A31-A7BE-20DBA0494FFD}" srcOrd="0" destOrd="0" presId="urn:microsoft.com/office/officeart/2005/8/layout/radial1"/>
    <dgm:cxn modelId="{7EEF1141-4D00-4F37-8550-77639078C75A}" type="presOf" srcId="{A10FDED3-953C-45E4-B4C2-CC955DE0E758}" destId="{EF49018B-A687-445A-85BF-17905A879DC7}" srcOrd="0" destOrd="0" presId="urn:microsoft.com/office/officeart/2005/8/layout/radial1"/>
    <dgm:cxn modelId="{CDED9F29-817A-425A-8F7F-3F090A1B9C49}" type="presOf" srcId="{84F8D468-1524-4F98-A8F6-67C7A3F8D19B}" destId="{5AFAC3D3-F32F-4D17-AE5B-C9DE49EDD861}" srcOrd="0" destOrd="0" presId="urn:microsoft.com/office/officeart/2005/8/layout/radial1"/>
    <dgm:cxn modelId="{E1C5745A-27EE-4B9F-848B-6452ABCCB03B}" type="presParOf" srcId="{A4E8A5C2-3DD6-4A31-A7BE-20DBA0494FFD}" destId="{0E2E3AF7-EBEC-435A-9A1B-13FC36A3C317}" srcOrd="0" destOrd="0" presId="urn:microsoft.com/office/officeart/2005/8/layout/radial1"/>
    <dgm:cxn modelId="{1F5467CE-FFCD-4930-A503-19808F8DFA92}" type="presParOf" srcId="{A4E8A5C2-3DD6-4A31-A7BE-20DBA0494FFD}" destId="{BD92680A-96DB-447C-A6CC-16063D6E859C}" srcOrd="1" destOrd="0" presId="urn:microsoft.com/office/officeart/2005/8/layout/radial1"/>
    <dgm:cxn modelId="{F379AEB7-7B09-4FAE-B30A-912EC4F11FBB}" type="presParOf" srcId="{BD92680A-96DB-447C-A6CC-16063D6E859C}" destId="{B01E3E5A-201E-41EE-A3BF-B13D1AD9DE3B}" srcOrd="0" destOrd="0" presId="urn:microsoft.com/office/officeart/2005/8/layout/radial1"/>
    <dgm:cxn modelId="{25DA870E-8FDF-438C-B8BF-AEF7220C123B}" type="presParOf" srcId="{A4E8A5C2-3DD6-4A31-A7BE-20DBA0494FFD}" destId="{2C8AF374-9C31-4376-B6E6-18E979F2FDF8}" srcOrd="2" destOrd="0" presId="urn:microsoft.com/office/officeart/2005/8/layout/radial1"/>
    <dgm:cxn modelId="{7B57B14F-D996-4555-A3EA-BC0436E31E41}" type="presParOf" srcId="{A4E8A5C2-3DD6-4A31-A7BE-20DBA0494FFD}" destId="{040AF50C-F02B-4C3E-80EB-21C4F68090C7}" srcOrd="3" destOrd="0" presId="urn:microsoft.com/office/officeart/2005/8/layout/radial1"/>
    <dgm:cxn modelId="{0A5FAC95-3529-4863-99B3-5358724F01AA}" type="presParOf" srcId="{040AF50C-F02B-4C3E-80EB-21C4F68090C7}" destId="{56202244-7579-48DB-A6F9-2838E6A1C448}" srcOrd="0" destOrd="0" presId="urn:microsoft.com/office/officeart/2005/8/layout/radial1"/>
    <dgm:cxn modelId="{D6B15006-E7B8-482A-9FAB-D45785B917B2}" type="presParOf" srcId="{A4E8A5C2-3DD6-4A31-A7BE-20DBA0494FFD}" destId="{A6398629-51F0-445F-A309-4A66F758A8C3}" srcOrd="4" destOrd="0" presId="urn:microsoft.com/office/officeart/2005/8/layout/radial1"/>
    <dgm:cxn modelId="{01570F3A-9099-4A70-9203-099EC2D47799}" type="presParOf" srcId="{A4E8A5C2-3DD6-4A31-A7BE-20DBA0494FFD}" destId="{6B96F25F-95D5-48F4-811C-4DB88B1AB1B3}" srcOrd="5" destOrd="0" presId="urn:microsoft.com/office/officeart/2005/8/layout/radial1"/>
    <dgm:cxn modelId="{04D6F17D-FB48-472D-8ADB-1CB2839FA8E7}" type="presParOf" srcId="{6B96F25F-95D5-48F4-811C-4DB88B1AB1B3}" destId="{9D1D8FB9-A9E6-48E5-BD4E-A78DBCCFCBE6}" srcOrd="0" destOrd="0" presId="urn:microsoft.com/office/officeart/2005/8/layout/radial1"/>
    <dgm:cxn modelId="{30AD7E17-21AB-475B-91E6-A1F04D7BBF13}" type="presParOf" srcId="{A4E8A5C2-3DD6-4A31-A7BE-20DBA0494FFD}" destId="{A3BE2D3C-30E7-4F8E-90FE-55CBB8ECEAAE}" srcOrd="6" destOrd="0" presId="urn:microsoft.com/office/officeart/2005/8/layout/radial1"/>
    <dgm:cxn modelId="{E22B83C8-04F3-411E-91D3-BE525F644600}" type="presParOf" srcId="{A4E8A5C2-3DD6-4A31-A7BE-20DBA0494FFD}" destId="{EF49018B-A687-445A-85BF-17905A879DC7}" srcOrd="7" destOrd="0" presId="urn:microsoft.com/office/officeart/2005/8/layout/radial1"/>
    <dgm:cxn modelId="{5948D127-A0E2-4FC7-BBD4-366345531971}" type="presParOf" srcId="{EF49018B-A687-445A-85BF-17905A879DC7}" destId="{B65A9650-B5BB-496F-9077-8796EA878DDB}" srcOrd="0" destOrd="0" presId="urn:microsoft.com/office/officeart/2005/8/layout/radial1"/>
    <dgm:cxn modelId="{C6630FEA-6712-4D5B-8E69-9BE869E205AE}" type="presParOf" srcId="{A4E8A5C2-3DD6-4A31-A7BE-20DBA0494FFD}" destId="{53A0BACB-DA86-4921-9658-0E6DCEFF2075}" srcOrd="8" destOrd="0" presId="urn:microsoft.com/office/officeart/2005/8/layout/radial1"/>
    <dgm:cxn modelId="{E80ED092-12AA-4FC0-AF5B-25A70F16938F}" type="presParOf" srcId="{A4E8A5C2-3DD6-4A31-A7BE-20DBA0494FFD}" destId="{A5180FED-CFA0-4158-AF34-07B05C50D24B}" srcOrd="9" destOrd="0" presId="urn:microsoft.com/office/officeart/2005/8/layout/radial1"/>
    <dgm:cxn modelId="{63DDD5F3-FA75-4D63-AD4C-8A55A06EF8FF}" type="presParOf" srcId="{A5180FED-CFA0-4158-AF34-07B05C50D24B}" destId="{8EEDA2E6-65B8-4B0E-B6B0-76545F25C843}" srcOrd="0" destOrd="0" presId="urn:microsoft.com/office/officeart/2005/8/layout/radial1"/>
    <dgm:cxn modelId="{D8C4E2CA-E1DB-4EEB-BABB-E4564585A21D}" type="presParOf" srcId="{A4E8A5C2-3DD6-4A31-A7BE-20DBA0494FFD}" destId="{F40776F5-64C9-4629-8B91-B5FC0C1B5828}" srcOrd="10" destOrd="0" presId="urn:microsoft.com/office/officeart/2005/8/layout/radial1"/>
    <dgm:cxn modelId="{79FE1212-3BCC-4466-849D-1A9E0F9433C4}" type="presParOf" srcId="{A4E8A5C2-3DD6-4A31-A7BE-20DBA0494FFD}" destId="{5AFAC3D3-F32F-4D17-AE5B-C9DE49EDD861}" srcOrd="11" destOrd="0" presId="urn:microsoft.com/office/officeart/2005/8/layout/radial1"/>
    <dgm:cxn modelId="{B1E42BA8-7CEA-4E1E-A34F-FD0A73C085BC}" type="presParOf" srcId="{5AFAC3D3-F32F-4D17-AE5B-C9DE49EDD861}" destId="{7C628DDA-71A8-40C8-BE93-530241B5E3BE}" srcOrd="0" destOrd="0" presId="urn:microsoft.com/office/officeart/2005/8/layout/radial1"/>
    <dgm:cxn modelId="{56D71A30-903B-4821-A9E2-5352439FCF98}" type="presParOf" srcId="{A4E8A5C2-3DD6-4A31-A7BE-20DBA0494FFD}" destId="{440F4FBE-8AC5-4944-9653-356292850334}" srcOrd="12" destOrd="0" presId="urn:microsoft.com/office/officeart/2005/8/layout/radial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E2E3AF7-EBEC-435A-9A1B-13FC36A3C317}">
      <dsp:nvSpPr>
        <dsp:cNvPr id="0" name=""/>
        <dsp:cNvSpPr/>
      </dsp:nvSpPr>
      <dsp:spPr>
        <a:xfrm>
          <a:off x="3001515" y="1814738"/>
          <a:ext cx="1963361" cy="13225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Hypothermia</a:t>
          </a:r>
          <a:endParaRPr lang="en-US" sz="1800" b="1" kern="1200" dirty="0"/>
        </a:p>
      </dsp:txBody>
      <dsp:txXfrm>
        <a:off x="3001515" y="1814738"/>
        <a:ext cx="1963361" cy="1322592"/>
      </dsp:txXfrm>
    </dsp:sp>
    <dsp:sp modelId="{BD92680A-96DB-447C-A6CC-16063D6E859C}">
      <dsp:nvSpPr>
        <dsp:cNvPr id="0" name=""/>
        <dsp:cNvSpPr/>
      </dsp:nvSpPr>
      <dsp:spPr>
        <a:xfrm rot="16200000">
          <a:off x="3754072" y="1571016"/>
          <a:ext cx="458246" cy="29198"/>
        </a:xfrm>
        <a:custGeom>
          <a:avLst/>
          <a:gdLst/>
          <a:ahLst/>
          <a:cxnLst/>
          <a:rect l="0" t="0" r="0" b="0"/>
          <a:pathLst>
            <a:path>
              <a:moveTo>
                <a:pt x="0" y="14599"/>
              </a:moveTo>
              <a:lnTo>
                <a:pt x="458246" y="14599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b="1" kern="1200"/>
        </a:p>
      </dsp:txBody>
      <dsp:txXfrm rot="16200000">
        <a:off x="3971739" y="1574159"/>
        <a:ext cx="22912" cy="22912"/>
      </dsp:txXfrm>
    </dsp:sp>
    <dsp:sp modelId="{2C8AF374-9C31-4376-B6E6-18E979F2FDF8}">
      <dsp:nvSpPr>
        <dsp:cNvPr id="0" name=""/>
        <dsp:cNvSpPr/>
      </dsp:nvSpPr>
      <dsp:spPr>
        <a:xfrm>
          <a:off x="2520620" y="156782"/>
          <a:ext cx="2925150" cy="119971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Hypoglycemia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Metabolic acidosis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Poor weight gain</a:t>
          </a:r>
          <a:endParaRPr lang="en-US" sz="2000" b="1" kern="1200" dirty="0"/>
        </a:p>
      </dsp:txBody>
      <dsp:txXfrm>
        <a:off x="2520620" y="156782"/>
        <a:ext cx="2925150" cy="1199710"/>
      </dsp:txXfrm>
    </dsp:sp>
    <dsp:sp modelId="{040AF50C-F02B-4C3E-80EB-21C4F68090C7}">
      <dsp:nvSpPr>
        <dsp:cNvPr id="0" name=""/>
        <dsp:cNvSpPr/>
      </dsp:nvSpPr>
      <dsp:spPr>
        <a:xfrm rot="20358018">
          <a:off x="4808963" y="1971376"/>
          <a:ext cx="942311" cy="29198"/>
        </a:xfrm>
        <a:custGeom>
          <a:avLst/>
          <a:gdLst/>
          <a:ahLst/>
          <a:cxnLst/>
          <a:rect l="0" t="0" r="0" b="0"/>
          <a:pathLst>
            <a:path>
              <a:moveTo>
                <a:pt x="0" y="14599"/>
              </a:moveTo>
              <a:lnTo>
                <a:pt x="942311" y="14599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b="1" kern="1200"/>
        </a:p>
      </dsp:txBody>
      <dsp:txXfrm rot="20358018">
        <a:off x="5256562" y="1962418"/>
        <a:ext cx="47115" cy="47115"/>
      </dsp:txXfrm>
    </dsp:sp>
    <dsp:sp modelId="{A6398629-51F0-445F-A309-4A66F758A8C3}">
      <dsp:nvSpPr>
        <dsp:cNvPr id="0" name=""/>
        <dsp:cNvSpPr/>
      </dsp:nvSpPr>
      <dsp:spPr>
        <a:xfrm>
          <a:off x="5483224" y="918771"/>
          <a:ext cx="2282873" cy="111830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Myocardial dysfunction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Shock</a:t>
          </a:r>
          <a:endParaRPr lang="en-US" sz="2000" b="1" kern="1200" dirty="0"/>
        </a:p>
      </dsp:txBody>
      <dsp:txXfrm>
        <a:off x="5483224" y="918771"/>
        <a:ext cx="2282873" cy="1118304"/>
      </dsp:txXfrm>
    </dsp:sp>
    <dsp:sp modelId="{6B96F25F-95D5-48F4-811C-4DB88B1AB1B3}">
      <dsp:nvSpPr>
        <dsp:cNvPr id="0" name=""/>
        <dsp:cNvSpPr/>
      </dsp:nvSpPr>
      <dsp:spPr>
        <a:xfrm rot="1165230">
          <a:off x="4825549" y="2928254"/>
          <a:ext cx="963475" cy="29198"/>
        </a:xfrm>
        <a:custGeom>
          <a:avLst/>
          <a:gdLst/>
          <a:ahLst/>
          <a:cxnLst/>
          <a:rect l="0" t="0" r="0" b="0"/>
          <a:pathLst>
            <a:path>
              <a:moveTo>
                <a:pt x="0" y="14599"/>
              </a:moveTo>
              <a:lnTo>
                <a:pt x="963475" y="14599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b="1" kern="1200"/>
        </a:p>
      </dsp:txBody>
      <dsp:txXfrm rot="1165230">
        <a:off x="5283200" y="2918766"/>
        <a:ext cx="48173" cy="48173"/>
      </dsp:txXfrm>
    </dsp:sp>
    <dsp:sp modelId="{A3BE2D3C-30E7-4F8E-90FE-55CBB8ECEAAE}">
      <dsp:nvSpPr>
        <dsp:cNvPr id="0" name=""/>
        <dsp:cNvSpPr/>
      </dsp:nvSpPr>
      <dsp:spPr>
        <a:xfrm>
          <a:off x="5330827" y="2976187"/>
          <a:ext cx="2763397" cy="92418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Neurological injuries</a:t>
          </a:r>
          <a:endParaRPr lang="en-US" sz="2000" b="1" kern="1200" dirty="0"/>
        </a:p>
      </dsp:txBody>
      <dsp:txXfrm>
        <a:off x="5330827" y="2976187"/>
        <a:ext cx="2763397" cy="924187"/>
      </dsp:txXfrm>
    </dsp:sp>
    <dsp:sp modelId="{EF49018B-A687-445A-85BF-17905A879DC7}">
      <dsp:nvSpPr>
        <dsp:cNvPr id="0" name=""/>
        <dsp:cNvSpPr/>
      </dsp:nvSpPr>
      <dsp:spPr>
        <a:xfrm rot="5323874">
          <a:off x="3622942" y="3505951"/>
          <a:ext cx="766773" cy="29198"/>
        </a:xfrm>
        <a:custGeom>
          <a:avLst/>
          <a:gdLst/>
          <a:ahLst/>
          <a:cxnLst/>
          <a:rect l="0" t="0" r="0" b="0"/>
          <a:pathLst>
            <a:path>
              <a:moveTo>
                <a:pt x="0" y="14599"/>
              </a:moveTo>
              <a:lnTo>
                <a:pt x="766773" y="14599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5323874">
        <a:off x="3987160" y="3501380"/>
        <a:ext cx="38338" cy="38338"/>
      </dsp:txXfrm>
    </dsp:sp>
    <dsp:sp modelId="{53A0BACB-DA86-4921-9658-0E6DCEFF2075}">
      <dsp:nvSpPr>
        <dsp:cNvPr id="0" name=""/>
        <dsp:cNvSpPr/>
      </dsp:nvSpPr>
      <dsp:spPr>
        <a:xfrm>
          <a:off x="2740023" y="3903829"/>
          <a:ext cx="2569452" cy="89677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kern="1200" dirty="0" smtClean="0"/>
            <a:t>Coagulopathy</a:t>
          </a:r>
          <a:endParaRPr lang="en-US" sz="2300" b="1" kern="1200" dirty="0"/>
        </a:p>
      </dsp:txBody>
      <dsp:txXfrm>
        <a:off x="2740023" y="3903829"/>
        <a:ext cx="2569452" cy="896770"/>
      </dsp:txXfrm>
    </dsp:sp>
    <dsp:sp modelId="{A5180FED-CFA0-4158-AF34-07B05C50D24B}">
      <dsp:nvSpPr>
        <dsp:cNvPr id="0" name=""/>
        <dsp:cNvSpPr/>
      </dsp:nvSpPr>
      <dsp:spPr>
        <a:xfrm rot="9530730">
          <a:off x="2362057" y="2934597"/>
          <a:ext cx="796752" cy="29198"/>
        </a:xfrm>
        <a:custGeom>
          <a:avLst/>
          <a:gdLst/>
          <a:ahLst/>
          <a:cxnLst/>
          <a:rect l="0" t="0" r="0" b="0"/>
          <a:pathLst>
            <a:path>
              <a:moveTo>
                <a:pt x="0" y="14599"/>
              </a:moveTo>
              <a:lnTo>
                <a:pt x="796752" y="14599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9530730">
        <a:off x="2740514" y="2929277"/>
        <a:ext cx="39837" cy="39837"/>
      </dsp:txXfrm>
    </dsp:sp>
    <dsp:sp modelId="{F40776F5-64C9-4629-8B91-B5FC0C1B5828}">
      <dsp:nvSpPr>
        <dsp:cNvPr id="0" name=""/>
        <dsp:cNvSpPr/>
      </dsp:nvSpPr>
      <dsp:spPr>
        <a:xfrm>
          <a:off x="377824" y="2976175"/>
          <a:ext cx="2389381" cy="86539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Sepsis</a:t>
          </a:r>
          <a:endParaRPr lang="en-US" sz="2300" kern="1200" dirty="0"/>
        </a:p>
      </dsp:txBody>
      <dsp:txXfrm>
        <a:off x="377824" y="2976175"/>
        <a:ext cx="2389381" cy="865398"/>
      </dsp:txXfrm>
    </dsp:sp>
    <dsp:sp modelId="{5AFAC3D3-F32F-4D17-AE5B-C9DE49EDD861}">
      <dsp:nvSpPr>
        <dsp:cNvPr id="0" name=""/>
        <dsp:cNvSpPr/>
      </dsp:nvSpPr>
      <dsp:spPr>
        <a:xfrm rot="11871126">
          <a:off x="2164802" y="2029695"/>
          <a:ext cx="955740" cy="29198"/>
        </a:xfrm>
        <a:custGeom>
          <a:avLst/>
          <a:gdLst/>
          <a:ahLst/>
          <a:cxnLst/>
          <a:rect l="0" t="0" r="0" b="0"/>
          <a:pathLst>
            <a:path>
              <a:moveTo>
                <a:pt x="0" y="14599"/>
              </a:moveTo>
              <a:lnTo>
                <a:pt x="955740" y="14599"/>
              </a:lnTo>
            </a:path>
          </a:pathLst>
        </a:custGeom>
        <a:noFill/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b="1" kern="1200"/>
        </a:p>
      </dsp:txBody>
      <dsp:txXfrm rot="11871126">
        <a:off x="2618779" y="2020401"/>
        <a:ext cx="47787" cy="47787"/>
      </dsp:txXfrm>
    </dsp:sp>
    <dsp:sp modelId="{440F4FBE-8AC5-4944-9653-356292850334}">
      <dsp:nvSpPr>
        <dsp:cNvPr id="0" name=""/>
        <dsp:cNvSpPr/>
      </dsp:nvSpPr>
      <dsp:spPr>
        <a:xfrm>
          <a:off x="149225" y="1071180"/>
          <a:ext cx="2231120" cy="105868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Hypoxia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Apneas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PPHN</a:t>
          </a:r>
          <a:endParaRPr lang="en-US" sz="2000" b="1" kern="1200" dirty="0"/>
        </a:p>
      </dsp:txBody>
      <dsp:txXfrm>
        <a:off x="149225" y="1071180"/>
        <a:ext cx="2231120" cy="10586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6D1DF15-398D-48CC-8183-FB2E4B19ED98}" type="datetimeFigureOut">
              <a:rPr lang="en-US" smtClean="0"/>
              <a:pPr/>
              <a:t>13-Jun-17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1478AEA-D6F1-49CC-BB2D-C8645019663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76400" y="1828800"/>
            <a:ext cx="6477000" cy="1828800"/>
          </a:xfrm>
        </p:spPr>
        <p:txBody>
          <a:bodyPr>
            <a:normAutofit/>
          </a:bodyPr>
          <a:lstStyle/>
          <a:p>
            <a:pPr algn="ctr"/>
            <a:r>
              <a:rPr lang="en-US" sz="5400" dirty="0" smtClean="0"/>
              <a:t>Hypothermia in preterm infants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3962400"/>
            <a:ext cx="6705600" cy="16002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pt-BR" b="1" dirty="0" smtClean="0"/>
              <a:t>Dr TejoPratap Oleti</a:t>
            </a:r>
          </a:p>
          <a:p>
            <a:pPr algn="ctr"/>
            <a:r>
              <a:rPr lang="pt-BR" b="1" dirty="0" smtClean="0"/>
              <a:t>Consultant Neonatology,</a:t>
            </a:r>
            <a:endParaRPr lang="pt-BR" dirty="0" smtClean="0"/>
          </a:p>
          <a:p>
            <a:pPr algn="ctr"/>
            <a:r>
              <a:rPr lang="pt-BR" b="1" dirty="0" smtClean="0"/>
              <a:t>Fernandez Hospital,</a:t>
            </a:r>
            <a:endParaRPr lang="pt-BR" dirty="0" smtClean="0"/>
          </a:p>
          <a:p>
            <a:pPr algn="ctr"/>
            <a:r>
              <a:rPr lang="pt-BR" b="1" dirty="0" smtClean="0"/>
              <a:t>Hyderabad.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Effect of hypothermia on mortality and morbidities</a:t>
            </a:r>
          </a:p>
          <a:p>
            <a:endParaRPr lang="en-US" dirty="0" smtClean="0"/>
          </a:p>
          <a:p>
            <a:r>
              <a:rPr lang="en-US" dirty="0" smtClean="0"/>
              <a:t>Thermal well being in preterm infants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 of hypothermia 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 of low admission temperatures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For each drop in 1</a:t>
            </a:r>
            <a:r>
              <a:rPr lang="en-US" baseline="30000" dirty="0" smtClean="0"/>
              <a:t>o</a:t>
            </a:r>
            <a:r>
              <a:rPr lang="en-US" dirty="0" smtClean="0"/>
              <a:t>C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Mortality – increases by 28%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Late onset sepsis – 11%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343400" y="54864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Laptook</a:t>
            </a:r>
            <a:r>
              <a:rPr lang="en-US" dirty="0" smtClean="0"/>
              <a:t> et al.  Pediatrics; 2007.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Admission temp – mortality/morbidities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Outcomes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Mortality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Severe Neurological injury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Severe ROP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BPD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Late onset sepsis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Ventilation</a:t>
            </a:r>
          </a:p>
          <a:p>
            <a:pPr lvl="1">
              <a:buFont typeface="Arial" pitchFamily="34" charset="0"/>
              <a:buChar char="•"/>
            </a:pPr>
            <a:r>
              <a:rPr lang="en-US" b="1" dirty="0" smtClean="0"/>
              <a:t>Severe NEC</a:t>
            </a:r>
          </a:p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2590800"/>
            <a:ext cx="3886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4876800" y="6400800"/>
            <a:ext cx="495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Lyu</a:t>
            </a:r>
            <a:r>
              <a:rPr lang="en-US" dirty="0" smtClean="0"/>
              <a:t> et al. JAMA Pediatrics 2015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 on incidence of mortality and morbidity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Interventions to prevent hypothermia will lead to decrease in  mortality and morbidities by18%–42%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895600" y="5943600"/>
            <a:ext cx="609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UNICEF. Progress for children: a world fit for children statistical review. New York, NY: United Nations Children`s Fund; 2007.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Physiology - thermoregulation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Thermoneutral</a:t>
            </a:r>
            <a:r>
              <a:rPr lang="en-US" dirty="0" smtClean="0"/>
              <a:t> zone (TNZ)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600200" y="5715000"/>
            <a:ext cx="5410200" cy="158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581400" y="4343400"/>
            <a:ext cx="16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TNZ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533400" y="36576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BMR</a:t>
            </a:r>
            <a:endParaRPr lang="en-US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3733800" y="62484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Temperatures in </a:t>
            </a:r>
            <a:r>
              <a:rPr lang="en-US" b="1" baseline="30000" dirty="0" err="1" smtClean="0"/>
              <a:t>o</a:t>
            </a:r>
            <a:r>
              <a:rPr lang="en-US" b="1" dirty="0" err="1" smtClean="0"/>
              <a:t>C</a:t>
            </a:r>
            <a:endParaRPr lang="en-US" b="1" baseline="300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1524000" y="2209800"/>
            <a:ext cx="5486400" cy="4151531"/>
            <a:chOff x="1905000" y="2286000"/>
            <a:chExt cx="5486400" cy="4151531"/>
          </a:xfrm>
        </p:grpSpPr>
        <p:cxnSp>
          <p:nvCxnSpPr>
            <p:cNvPr id="7" name="Straight Arrow Connector 6"/>
            <p:cNvCxnSpPr/>
            <p:nvPr/>
          </p:nvCxnSpPr>
          <p:spPr>
            <a:xfrm rot="5400000" flipH="1" flipV="1">
              <a:off x="244634" y="4022566"/>
              <a:ext cx="3474720" cy="158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1981200" y="2971800"/>
              <a:ext cx="1371600" cy="12192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352800" y="4189412"/>
              <a:ext cx="1752600" cy="1588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5105400" y="2971800"/>
              <a:ext cx="1905000" cy="12192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1905000" y="5791200"/>
              <a:ext cx="5486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20               25                      30                      35 		                                 </a:t>
              </a:r>
              <a:endParaRPr lang="en-US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705600" y="3276600"/>
            <a:ext cx="2209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Influenced by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Weight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Day of life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Clothing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Sickness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Mechanisms of heat transfer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657600" y="3962400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</a:rPr>
              <a:t>Heat loss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13314" name="Picture 2" descr="Image result for heat loss neonate conduction"/>
          <p:cNvPicPr>
            <a:picLocks noChangeAspect="1" noChangeArrowheads="1"/>
          </p:cNvPicPr>
          <p:nvPr/>
        </p:nvPicPr>
        <p:blipFill>
          <a:blip r:embed="rId2" cstate="print"/>
          <a:srcRect r="800" b="4000"/>
          <a:stretch>
            <a:fillRect/>
          </a:stretch>
        </p:blipFill>
        <p:spPr bwMode="auto">
          <a:xfrm>
            <a:off x="1524000" y="2362200"/>
            <a:ext cx="5963920" cy="2885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loss by convection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smtClean="0"/>
              <a:t>Low room temperatures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Unregulated use of fans and A/Cs</a:t>
            </a:r>
            <a:endParaRPr lang="en-US" dirty="0"/>
          </a:p>
        </p:txBody>
      </p:sp>
      <p:pic>
        <p:nvPicPr>
          <p:cNvPr id="10" name="Picture 2" descr="C:\Users\Dr User\Desktop\thermo regulation\Tejo\DSC_43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2438400"/>
            <a:ext cx="3886200" cy="3590512"/>
          </a:xfrm>
          <a:prstGeom prst="rect">
            <a:avLst/>
          </a:prstGeom>
          <a:noFill/>
        </p:spPr>
      </p:pic>
      <p:pic>
        <p:nvPicPr>
          <p:cNvPr id="12" name="Picture 4" descr="C:\Users\Dr User\Desktop\thermo regulation\Tejo\DSC_43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4191000"/>
            <a:ext cx="3810000" cy="1981200"/>
          </a:xfrm>
          <a:prstGeom prst="rect">
            <a:avLst/>
          </a:prstGeom>
          <a:noFill/>
        </p:spPr>
      </p:pic>
      <p:pic>
        <p:nvPicPr>
          <p:cNvPr id="13" name="Picture 5" descr="C:\Users\Dr User\Desktop\thermo regulation\Tejo\DSC_43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2438400"/>
            <a:ext cx="3886200" cy="1752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loss by convection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r>
              <a:rPr lang="en-US" dirty="0" smtClean="0"/>
              <a:t>Use of cold medical gases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Keeping the neonate near a open window</a:t>
            </a:r>
          </a:p>
        </p:txBody>
      </p:sp>
      <p:pic>
        <p:nvPicPr>
          <p:cNvPr id="7" name="Picture 6" descr="C:\Users\Dr User\Desktop\thermo regulation\Tejo\DSC_4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438400"/>
            <a:ext cx="3505200" cy="3553694"/>
          </a:xfrm>
          <a:prstGeom prst="rect">
            <a:avLst/>
          </a:prstGeom>
          <a:noFill/>
        </p:spPr>
      </p:pic>
      <p:pic>
        <p:nvPicPr>
          <p:cNvPr id="8" name="Picture 3" descr="C:\Users\Dr User\Desktop\thermo regulation\Tejo\DSC_43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438400"/>
            <a:ext cx="3352800" cy="35275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loss by conduction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Use of cold linen at delivery room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Keeping the baby directly on cold surfaces like weight machine and x-ray</a:t>
            </a:r>
          </a:p>
        </p:txBody>
      </p:sp>
      <p:pic>
        <p:nvPicPr>
          <p:cNvPr id="2050" name="Picture 2" descr="C:\Users\Dr User\Desktop\thermo regulation\Tejo\DSC_43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438400"/>
            <a:ext cx="3733800" cy="3584368"/>
          </a:xfrm>
          <a:prstGeom prst="rect">
            <a:avLst/>
          </a:prstGeom>
          <a:noFill/>
        </p:spPr>
      </p:pic>
      <p:pic>
        <p:nvPicPr>
          <p:cNvPr id="2051" name="Picture 3" descr="C:\Users\Dr User\Desktop\thermo regulation\Tejo\DSC_43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2438400"/>
            <a:ext cx="3627595" cy="34639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loss by radiation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Nursing the neonate near a cold wall</a:t>
            </a:r>
          </a:p>
          <a:p>
            <a:r>
              <a:rPr lang="en-US" dirty="0" smtClean="0"/>
              <a:t>Inadequate clothing</a:t>
            </a:r>
          </a:p>
          <a:p>
            <a:r>
              <a:rPr lang="en-US" dirty="0" smtClean="0"/>
              <a:t>Too many cold objects in the room </a:t>
            </a:r>
            <a:endParaRPr lang="en-US" dirty="0"/>
          </a:p>
        </p:txBody>
      </p:sp>
      <p:pic>
        <p:nvPicPr>
          <p:cNvPr id="3074" name="Picture 2" descr="C:\Users\Dr User\Desktop\thermo regulation\Tejo\DSC_4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3733800"/>
            <a:ext cx="3653721" cy="2018427"/>
          </a:xfrm>
          <a:prstGeom prst="rect">
            <a:avLst/>
          </a:prstGeom>
          <a:noFill/>
        </p:spPr>
      </p:pic>
      <p:pic>
        <p:nvPicPr>
          <p:cNvPr id="3075" name="Picture 3" descr="C:\Users\Dr User\Desktop\thermo regulation\Tejo\DSC_43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7400" y="3733801"/>
            <a:ext cx="2514600" cy="1981200"/>
          </a:xfrm>
          <a:prstGeom prst="rect">
            <a:avLst/>
          </a:prstGeom>
          <a:noFill/>
        </p:spPr>
      </p:pic>
      <p:cxnSp>
        <p:nvCxnSpPr>
          <p:cNvPr id="7" name="Straight Connector 6"/>
          <p:cNvCxnSpPr/>
          <p:nvPr/>
        </p:nvCxnSpPr>
        <p:spPr>
          <a:xfrm flipV="1">
            <a:off x="2133600" y="3810000"/>
            <a:ext cx="2209800" cy="1981200"/>
          </a:xfrm>
          <a:prstGeom prst="line">
            <a:avLst/>
          </a:prstGeom>
          <a:ln w="825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286000" y="3810000"/>
            <a:ext cx="2133600" cy="1981200"/>
          </a:xfrm>
          <a:prstGeom prst="line">
            <a:avLst/>
          </a:prstGeom>
          <a:ln w="825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943600" y="3733800"/>
            <a:ext cx="2209800" cy="1981200"/>
          </a:xfrm>
          <a:prstGeom prst="line">
            <a:avLst/>
          </a:prstGeom>
          <a:ln w="825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6096000" y="3733800"/>
            <a:ext cx="2133600" cy="1981200"/>
          </a:xfrm>
          <a:prstGeom prst="line">
            <a:avLst/>
          </a:prstGeom>
          <a:ln w="825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Heat loss by evaporation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Delayed drying at birth</a:t>
            </a:r>
          </a:p>
          <a:p>
            <a:r>
              <a:rPr lang="en-US" dirty="0" smtClean="0"/>
              <a:t>Prolonged contact with wet linen</a:t>
            </a:r>
          </a:p>
          <a:p>
            <a:r>
              <a:rPr lang="en-US" dirty="0" smtClean="0"/>
              <a:t>Frequent bathing</a:t>
            </a:r>
          </a:p>
          <a:p>
            <a:r>
              <a:rPr lang="en-US" dirty="0" smtClean="0"/>
              <a:t>Wet diapers</a:t>
            </a:r>
            <a:endParaRPr lang="en-US" dirty="0"/>
          </a:p>
        </p:txBody>
      </p:sp>
      <p:pic>
        <p:nvPicPr>
          <p:cNvPr id="4098" name="Picture 2" descr="C:\Users\Dr User\Desktop\thermo regulation\Tejo\DSC_43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4038600"/>
            <a:ext cx="2819400" cy="2209800"/>
          </a:xfrm>
          <a:prstGeom prst="rect">
            <a:avLst/>
          </a:prstGeom>
          <a:noFill/>
        </p:spPr>
      </p:pic>
      <p:pic>
        <p:nvPicPr>
          <p:cNvPr id="5" name="Picture 3" descr="C:\Users\Dr User\Desktop\thermo regulation\Tejo\DSC_4366.jpg"/>
          <p:cNvPicPr>
            <a:picLocks noChangeAspect="1" noChangeArrowheads="1"/>
          </p:cNvPicPr>
          <p:nvPr/>
        </p:nvPicPr>
        <p:blipFill>
          <a:blip r:embed="rId3" cstate="print"/>
          <a:srcRect l="9524" r="23810" b="46607"/>
          <a:stretch>
            <a:fillRect/>
          </a:stretch>
        </p:blipFill>
        <p:spPr bwMode="auto">
          <a:xfrm>
            <a:off x="5029200" y="4038600"/>
            <a:ext cx="288036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</a:t>
            </a:r>
            <a:r>
              <a:rPr lang="en-US" dirty="0" err="1" smtClean="0"/>
              <a:t>preterms</a:t>
            </a:r>
            <a:r>
              <a:rPr lang="en-US" dirty="0" smtClean="0"/>
              <a:t> are at higher risk?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factors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Lesser brown fat tissue</a:t>
            </a:r>
          </a:p>
          <a:p>
            <a:endParaRPr lang="en-US" dirty="0" smtClean="0"/>
          </a:p>
          <a:p>
            <a:r>
              <a:rPr lang="en-US" dirty="0" smtClean="0"/>
              <a:t>Larger surface area per unit kg weight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Skin Immaturity</a:t>
            </a:r>
          </a:p>
          <a:p>
            <a:endParaRPr lang="en-US" dirty="0" smtClean="0"/>
          </a:p>
          <a:p>
            <a:r>
              <a:rPr lang="en-US" dirty="0" smtClean="0"/>
              <a:t>High transepidermal water loss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Brown fat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Contributes to 4-10% of fat tissue</a:t>
            </a:r>
          </a:p>
          <a:p>
            <a:endParaRPr lang="en-US" dirty="0" smtClean="0"/>
          </a:p>
          <a:p>
            <a:r>
              <a:rPr lang="en-US" dirty="0" smtClean="0"/>
              <a:t>Main source of non-shivering thermo genesis</a:t>
            </a:r>
          </a:p>
          <a:p>
            <a:endParaRPr lang="en-US" dirty="0" smtClean="0"/>
          </a:p>
          <a:p>
            <a:r>
              <a:rPr lang="en-US" dirty="0" smtClean="0"/>
              <a:t>Not detectable before 26-30 weeks of gestation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endParaRPr lang="en-US"/>
          </a:p>
        </p:txBody>
      </p:sp>
      <p:pic>
        <p:nvPicPr>
          <p:cNvPr id="6146" name="Picture 2" descr="Image result for brown fat neona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2362200"/>
            <a:ext cx="3810000" cy="3371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Body surface area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7650" name="Picture 2" descr="Image result for skin changes in preterm neonat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905000"/>
            <a:ext cx="4236801" cy="2819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76400" y="5257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/>
            <a:r>
              <a:rPr lang="en-US" sz="2000" b="1" dirty="0" smtClean="0"/>
              <a:t>7 times more per unit (kg) weight compared to adults</a:t>
            </a:r>
          </a:p>
          <a:p>
            <a:pPr marL="0" lvl="1" algn="ctr"/>
            <a:r>
              <a:rPr lang="en-US" sz="2000" b="1" dirty="0" smtClean="0"/>
              <a:t>Extended posture will expose more body surface area</a:t>
            </a:r>
          </a:p>
        </p:txBody>
      </p:sp>
      <p:pic>
        <p:nvPicPr>
          <p:cNvPr id="7" name="Picture 2" descr="Image result for skin changes in preterm neonat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1905000"/>
            <a:ext cx="3886200" cy="2819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Skin changes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b="1" dirty="0" smtClean="0"/>
              <a:t>20 to 30% thinner</a:t>
            </a:r>
            <a:r>
              <a:rPr lang="en-US" sz="2400" dirty="0" smtClean="0"/>
              <a:t> than the adult skin</a:t>
            </a:r>
          </a:p>
          <a:p>
            <a:r>
              <a:rPr lang="en-US" sz="2400" dirty="0" smtClean="0"/>
              <a:t>More thinner epidermis</a:t>
            </a:r>
          </a:p>
          <a:p>
            <a:r>
              <a:rPr lang="en-US" sz="2400" dirty="0" smtClean="0"/>
              <a:t> </a:t>
            </a:r>
            <a:r>
              <a:rPr lang="en-US" sz="2400" b="1" dirty="0" smtClean="0"/>
              <a:t>Less hydrated</a:t>
            </a:r>
            <a:r>
              <a:rPr lang="en-US" sz="2400" dirty="0" smtClean="0"/>
              <a:t> and has reduced natural </a:t>
            </a:r>
            <a:r>
              <a:rPr lang="en-US" sz="2400" dirty="0" err="1" smtClean="0"/>
              <a:t>moisturization</a:t>
            </a:r>
            <a:r>
              <a:rPr lang="en-US" sz="2400" dirty="0" smtClean="0"/>
              <a:t> factors</a:t>
            </a:r>
          </a:p>
          <a:p>
            <a:r>
              <a:rPr lang="en-US" sz="2400" dirty="0" smtClean="0"/>
              <a:t>Increased insensible loss of losses</a:t>
            </a:r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sz="2400" dirty="0"/>
          </a:p>
        </p:txBody>
      </p:sp>
      <p:sp>
        <p:nvSpPr>
          <p:cNvPr id="24578" name="AutoShape 2" descr="Image result for skin  in preterm neona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80" name="AutoShape 4" descr="Image result for skin  in preterm neona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582" name="AutoShape 6" descr="Image result for skin  in preterm neona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584" name="Picture 8" descr="Image result for skin  in preterm neonates"/>
          <p:cNvPicPr>
            <a:picLocks noChangeAspect="1" noChangeArrowheads="1"/>
          </p:cNvPicPr>
          <p:nvPr/>
        </p:nvPicPr>
        <p:blipFill>
          <a:blip r:embed="rId2" cstate="print"/>
          <a:srcRect t="21390"/>
          <a:stretch>
            <a:fillRect/>
          </a:stretch>
        </p:blipFill>
        <p:spPr bwMode="auto">
          <a:xfrm>
            <a:off x="1828800" y="3733800"/>
            <a:ext cx="3886200" cy="2662996"/>
          </a:xfrm>
          <a:prstGeom prst="rect">
            <a:avLst/>
          </a:prstGeom>
          <a:noFill/>
        </p:spPr>
      </p:pic>
      <p:pic>
        <p:nvPicPr>
          <p:cNvPr id="15362" name="Picture 2" descr="Image resul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3733800"/>
            <a:ext cx="7010400" cy="287655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600200" y="3810000"/>
            <a:ext cx="1219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Neonate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24600" y="3810000"/>
            <a:ext cx="121920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Adult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Preterm prone for injuries – Increased insensible loss of water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6" name="Picture 4" descr="Image result for skin  in preterm neonates  adhesiv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600200"/>
            <a:ext cx="3193690" cy="2133600"/>
          </a:xfrm>
          <a:prstGeom prst="rect">
            <a:avLst/>
          </a:prstGeom>
          <a:noFill/>
        </p:spPr>
      </p:pic>
      <p:pic>
        <p:nvPicPr>
          <p:cNvPr id="28678" name="Picture 6" descr="Image result for skin  in preterm neonates  chest lead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1676400"/>
            <a:ext cx="3086815" cy="2050527"/>
          </a:xfrm>
          <a:prstGeom prst="rect">
            <a:avLst/>
          </a:prstGeom>
          <a:noFill/>
        </p:spPr>
      </p:pic>
      <p:pic>
        <p:nvPicPr>
          <p:cNvPr id="28680" name="Picture 8" descr="Image result for skin preterm neonates  protecti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1800" y="3886200"/>
            <a:ext cx="4049967" cy="2714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messages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Hypothermia (Temp </a:t>
            </a:r>
            <a:r>
              <a:rPr lang="en-US" smtClean="0"/>
              <a:t>&lt; 36.5ºC): </a:t>
            </a:r>
            <a:r>
              <a:rPr lang="en-US" dirty="0" smtClean="0"/>
              <a:t>increased mortality and major morbidities </a:t>
            </a:r>
          </a:p>
          <a:p>
            <a:endParaRPr lang="en-US" dirty="0" smtClean="0"/>
          </a:p>
          <a:p>
            <a:r>
              <a:rPr lang="en-US" dirty="0" smtClean="0"/>
              <a:t>Ideal environmental temperature is based</a:t>
            </a:r>
          </a:p>
          <a:p>
            <a:pPr lvl="1"/>
            <a:r>
              <a:rPr lang="en-US" dirty="0" smtClean="0"/>
              <a:t>Weight</a:t>
            </a:r>
          </a:p>
          <a:p>
            <a:pPr lvl="1"/>
            <a:r>
              <a:rPr lang="en-US" dirty="0" smtClean="0"/>
              <a:t>Day of life</a:t>
            </a:r>
          </a:p>
          <a:p>
            <a:pPr lvl="1"/>
            <a:r>
              <a:rPr lang="en-US" dirty="0" smtClean="0"/>
              <a:t>Clothing</a:t>
            </a:r>
          </a:p>
          <a:p>
            <a:pPr lvl="1"/>
            <a:r>
              <a:rPr lang="en-US" dirty="0" smtClean="0"/>
              <a:t>Sickness</a:t>
            </a:r>
          </a:p>
          <a:p>
            <a:endParaRPr lang="en-US" dirty="0" smtClean="0"/>
          </a:p>
          <a:p>
            <a:r>
              <a:rPr lang="en-US" dirty="0" smtClean="0"/>
              <a:t>Thin stratum corneum, increased IWL, larger body surface area and lesser brown fat: Risk factors </a:t>
            </a:r>
          </a:p>
          <a:p>
            <a:endParaRPr lang="en-US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1278</TotalTime>
  <Words>405</Words>
  <Application>Microsoft Office PowerPoint</Application>
  <PresentationFormat>On-screen Show (4:3)</PresentationFormat>
  <Paragraphs>111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Median</vt:lpstr>
      <vt:lpstr>Hypothermia in preterm infants</vt:lpstr>
      <vt:lpstr>Objectives</vt:lpstr>
      <vt:lpstr>Effect of hypothermia </vt:lpstr>
      <vt:lpstr>Effect of low admission temperatures </vt:lpstr>
      <vt:lpstr>Admission temp – mortality/morbidities</vt:lpstr>
      <vt:lpstr>Effect on incidence of mortality and morbidity</vt:lpstr>
      <vt:lpstr>Physiology - thermoregulation</vt:lpstr>
      <vt:lpstr>Thermoneutral zone (TNZ)</vt:lpstr>
      <vt:lpstr>Mechanisms of heat transfer</vt:lpstr>
      <vt:lpstr>Heat loss by convection</vt:lpstr>
      <vt:lpstr>Heat loss by convection</vt:lpstr>
      <vt:lpstr>Heat loss by conduction</vt:lpstr>
      <vt:lpstr>Heat loss by radiation </vt:lpstr>
      <vt:lpstr>Heat loss by evaporation</vt:lpstr>
      <vt:lpstr>Why preterms are at higher risk?</vt:lpstr>
      <vt:lpstr>Risk factors</vt:lpstr>
      <vt:lpstr>Brown fat</vt:lpstr>
      <vt:lpstr>Body surface area</vt:lpstr>
      <vt:lpstr>Skin changes</vt:lpstr>
      <vt:lpstr>Preterm prone for injuries – Increased insensible loss of water</vt:lpstr>
      <vt:lpstr>Key messages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Preterm - Hypothermia</dc:title>
  <dc:creator>Dr User</dc:creator>
  <cp:lastModifiedBy>Designo</cp:lastModifiedBy>
  <cp:revision>118</cp:revision>
  <dcterms:created xsi:type="dcterms:W3CDTF">2016-11-10T10:20:46Z</dcterms:created>
  <dcterms:modified xsi:type="dcterms:W3CDTF">2017-06-13T09:29:03Z</dcterms:modified>
</cp:coreProperties>
</file>